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59" r:id="rId7"/>
    <p:sldId id="268" r:id="rId8"/>
    <p:sldId id="260" r:id="rId9"/>
    <p:sldId id="261" r:id="rId10"/>
    <p:sldId id="263" r:id="rId11"/>
    <p:sldId id="262" r:id="rId12"/>
    <p:sldId id="269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세헌" initials="김" lastIdx="1" clrIdx="0">
    <p:extLst>
      <p:ext uri="{19B8F6BF-5375-455C-9EA6-DF929625EA0E}">
        <p15:presenceInfo xmlns:p15="http://schemas.microsoft.com/office/powerpoint/2012/main" userId="S-1-5-21-3163429562-1509532467-226214850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DDC"/>
    <a:srgbClr val="B8D8AF"/>
    <a:srgbClr val="ECD700"/>
    <a:srgbClr val="ED7D31"/>
    <a:srgbClr val="749D7F"/>
    <a:srgbClr val="A8BA8A"/>
    <a:srgbClr val="DFDCB0"/>
    <a:srgbClr val="E0DDB4"/>
    <a:srgbClr val="C0D1AD"/>
    <a:srgbClr val="D1D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85-42A0-BC12-6A30DF5C77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85-42A0-BC12-6A30DF5C77DA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6A-4518-83B8-B06AA712B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32-44C0-BCF8-01685184991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32-44C0-BCF8-01685184991C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D2-416C-8C20-9247C5C780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1T16:29:52.785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ACDDF-51D9-4FEB-B1E2-9A3474FAF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BE2C64-FC19-479A-A8B0-A1B4A7291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77A0A-C162-47BC-9D14-825690789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25CA54-DF78-458E-90A0-C58F72385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50EC8-52FD-4761-BE71-DF44A2B1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389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E368E-54D1-4EAB-95E7-2B771237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9B6C36-4674-4CD3-A85E-3AF3B8B1B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6F709-8982-4D42-9C0E-F47D41271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5A01-0196-450D-A374-321A28E8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1ABD3-F9AF-478D-9F3E-C59B5F5D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71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64F27F-5242-4D9B-BC1F-41722DA26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10AD79-FC98-456B-8546-313A7374D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6A79B-3BBC-4545-B4F1-02A4C5D3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4BE4E-4630-40A8-A330-A7525B858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A812B-BF35-4529-AF3F-D1A77C10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094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D5E9C-293F-49EA-AF29-165B15C8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235A1-AA75-4C63-AC9A-9A6F0CFDA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2B4C-92A1-4ACE-8F7F-DDFC23F6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C9D7C-647E-4B30-BE6D-59AF3404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3C588-E6D1-42D0-8BCE-B90D7C00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40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C04E5-BD39-49BB-A64E-F008B866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D06C2-D4E6-4F7C-BABB-36250D023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7BFE1-4C47-4BB7-B025-697FA71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A6964-E55B-4B31-B617-08E09210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D9279F-E668-410E-B56E-3F8E823F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0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5B4B6-F7D2-424A-91F4-9F630CF9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6B1BE-9B33-40B7-8366-9F7904FCF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56780-3451-4A3A-95DE-F008F1D1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4161B1-5544-4932-91B0-5EC4C0F2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4381F-3FCA-4650-A5B9-B65B06D5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669F27-7D9D-4C2C-86DC-BFD36D8D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78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88E5D-4842-495B-9FAF-83D23376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1B929-3901-4AA8-88C1-6645B548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374EBF-375E-4EE1-A7EF-557D4D947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7BCB01-F8AD-4322-8BB6-959A9C04B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554B3B-AA15-4F22-AF30-18D352B59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A3F9EE-07C6-48FD-ADBA-F8EF182F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AE45B-31CE-4C3C-AFFC-9BBD5FEC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934C31-CD47-40D3-8AAC-147CBF04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76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2A6C3-83D4-424A-9457-76F034D3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6ABB69-B27D-464A-AEFD-4DAC039C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4915F5-1A09-4DA4-A1F1-FBBD674D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AC522F-EBF3-4FB9-B972-E057A90C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43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8833A0-14DE-4DB3-9989-0E503773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42D70D-D67A-4250-A7F4-1F29B039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22956-B07B-4A55-924F-6005294F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11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DBB9A-5C57-4E88-921F-D9EB3F24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A9784-C162-47A5-8453-0EBF65A11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04B9C-041A-478E-98ED-42D35391E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2DF4B-480A-4BEB-855C-10FC3D99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5386E8-F5BD-4995-B52C-5B3C4E47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0F182-FFCC-4AE8-9511-65160DDA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8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A02FA-BE49-4B2E-9948-5B584F79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7721D8-EFA0-4547-A698-D3F033AC9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6B6323-CA9F-479F-9130-4A7F1E65F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CA3B13-53FB-42EB-918E-2BCFFEF1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DFCB99-20B9-4964-9286-27355475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EF04B4-D566-4A9A-A924-4225B961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38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0F41A1-FF21-4321-AF45-B35C70DD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2B3C73-9500-435B-B005-7D09B68D0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FED4E-78C5-4934-A26E-79DC9B661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1D75E-D0C8-4795-B0C1-CE89F9842A54}" type="datetimeFigureOut">
              <a:rPr lang="ko-KR" altLang="en-US" smtClean="0"/>
              <a:t>2024-09-30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1BE1C-297D-45F2-895B-563D3C81E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D35E2-CDCC-4272-93EE-6A52F67DC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CBEC3-F083-477C-98F7-C9D5704F75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27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ko/%EC%9E%91%EC%9D%80-%EB%AC%BC%EB%B0%A9%EC%9A%B8-%EB%93%9C%EB%A1%AD-%EC%9C%A0%EC%B2%B4-%EC%95%A1%EC%B2%B4-%EB%AC%BC-%EB%88%88%EB%AC%BC-161679/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수동 입력 14">
            <a:extLst>
              <a:ext uri="{FF2B5EF4-FFF2-40B4-BE49-F238E27FC236}">
                <a16:creationId xmlns:a16="http://schemas.microsoft.com/office/drawing/2014/main" id="{690716F7-4393-44CC-89D0-684CD17E3B89}"/>
              </a:ext>
            </a:extLst>
          </p:cNvPr>
          <p:cNvSpPr/>
          <p:nvPr/>
        </p:nvSpPr>
        <p:spPr>
          <a:xfrm rot="10800000">
            <a:off x="0" y="0"/>
            <a:ext cx="12192000" cy="4223658"/>
          </a:xfrm>
          <a:prstGeom prst="flowChartManualInput">
            <a:avLst/>
          </a:prstGeom>
          <a:solidFill>
            <a:srgbClr val="BED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34D5C-2E4E-4BEB-8A85-CF777CEE5CE3}"/>
              </a:ext>
            </a:extLst>
          </p:cNvPr>
          <p:cNvSpPr txBox="1"/>
          <p:nvPr/>
        </p:nvSpPr>
        <p:spPr>
          <a:xfrm>
            <a:off x="1012571" y="1301050"/>
            <a:ext cx="7486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SKKU Parking Guide</a:t>
            </a:r>
            <a:endParaRPr lang="ko-KR" altLang="en-US" sz="54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F03D7-5BAE-463B-819A-2789A71ED085}"/>
              </a:ext>
            </a:extLst>
          </p:cNvPr>
          <p:cNvSpPr txBox="1"/>
          <p:nvPr/>
        </p:nvSpPr>
        <p:spPr>
          <a:xfrm>
            <a:off x="1112716" y="2334433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주차 자리 정보 알림 앱</a:t>
            </a:r>
            <a:endParaRPr lang="en-US" altLang="ko-KR"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212C-0308-4BA3-AFBB-5F5CCD092283}"/>
              </a:ext>
            </a:extLst>
          </p:cNvPr>
          <p:cNvSpPr txBox="1"/>
          <p:nvPr/>
        </p:nvSpPr>
        <p:spPr>
          <a:xfrm>
            <a:off x="303724" y="5730086"/>
            <a:ext cx="598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김세헌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김찬영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노하연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박인찬</a:t>
            </a:r>
            <a:endParaRPr lang="en-US" altLang="ko-KR" sz="12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97E8AE-7D67-455A-B336-036BCB7C974B}"/>
              </a:ext>
            </a:extLst>
          </p:cNvPr>
          <p:cNvSpPr txBox="1"/>
          <p:nvPr/>
        </p:nvSpPr>
        <p:spPr>
          <a:xfrm>
            <a:off x="303724" y="5437699"/>
            <a:ext cx="2243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캡스톤프로젝트 </a:t>
            </a:r>
            <a:r>
              <a:rPr lang="en-US" altLang="ko-KR" sz="14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Team I-dle</a:t>
            </a:r>
          </a:p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BA2944-A626-4489-84A9-523B7205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15" y="1376438"/>
            <a:ext cx="1513364" cy="12195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961592-0318-45FB-8EFD-4BB223991E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t="5660" r="48845" b="19939"/>
          <a:stretch/>
        </p:blipFill>
        <p:spPr>
          <a:xfrm>
            <a:off x="8980370" y="2813072"/>
            <a:ext cx="1995095" cy="37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39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Role assignment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842E1C5-1378-4ABA-904D-20A88C66E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78" y="510475"/>
            <a:ext cx="1035298" cy="834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CEBA5-FFE2-42F3-BD15-E408862CDC6E}"/>
              </a:ext>
            </a:extLst>
          </p:cNvPr>
          <p:cNvSpPr txBox="1"/>
          <p:nvPr/>
        </p:nvSpPr>
        <p:spPr>
          <a:xfrm>
            <a:off x="1992214" y="2852687"/>
            <a:ext cx="6436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Kim Seheon </a:t>
            </a:r>
            <a:r>
              <a:rPr lang="en-US" altLang="ko-KR" sz="2400"/>
              <a:t>: Database, Application Design </a:t>
            </a:r>
            <a:endParaRPr lang="ko-KR" alt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C13AA-0110-4C39-8D84-6F30D745FB12}"/>
              </a:ext>
            </a:extLst>
          </p:cNvPr>
          <p:cNvSpPr txBox="1"/>
          <p:nvPr/>
        </p:nvSpPr>
        <p:spPr>
          <a:xfrm>
            <a:off x="1992214" y="3449012"/>
            <a:ext cx="831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Kim Hyeongjin </a:t>
            </a:r>
            <a:r>
              <a:rPr lang="en-US" altLang="ko-KR" sz="2400"/>
              <a:t>: Application Design, Architecture Design </a:t>
            </a:r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6DA4DA-C6CF-499A-98E2-DE60BECCA516}"/>
              </a:ext>
            </a:extLst>
          </p:cNvPr>
          <p:cNvSpPr txBox="1"/>
          <p:nvPr/>
        </p:nvSpPr>
        <p:spPr>
          <a:xfrm>
            <a:off x="1973852" y="4045337"/>
            <a:ext cx="708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Noh Hayeon </a:t>
            </a:r>
            <a:r>
              <a:rPr lang="en-US" altLang="ko-KR" sz="2400"/>
              <a:t>: Vision processing, Communication</a:t>
            </a:r>
            <a:endParaRPr lang="ko-KR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437DA-F1D4-410F-AEFF-FFBB0CA94F23}"/>
              </a:ext>
            </a:extLst>
          </p:cNvPr>
          <p:cNvSpPr txBox="1"/>
          <p:nvPr/>
        </p:nvSpPr>
        <p:spPr>
          <a:xfrm>
            <a:off x="1973852" y="4641662"/>
            <a:ext cx="701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Park Inchan </a:t>
            </a:r>
            <a:r>
              <a:rPr lang="en-US" altLang="ko-KR" sz="2400"/>
              <a:t>: Vision processing, Communication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3074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3B353B-4EE2-42E5-B699-1F87EA5F0ABE}"/>
              </a:ext>
            </a:extLst>
          </p:cNvPr>
          <p:cNvSpPr txBox="1"/>
          <p:nvPr/>
        </p:nvSpPr>
        <p:spPr>
          <a:xfrm>
            <a:off x="707771" y="510475"/>
            <a:ext cx="8240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Plan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5A3CE8-3E91-4887-BAD1-A6116171E9A7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5D44928-5DE6-42B7-BD9C-86DC36CE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14" y="447273"/>
            <a:ext cx="1035298" cy="8342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441745-0CF3-423A-BECB-480FD43DC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9" t="8569" r="1369" b="6821"/>
          <a:stretch/>
        </p:blipFill>
        <p:spPr>
          <a:xfrm>
            <a:off x="592913" y="2734301"/>
            <a:ext cx="11006173" cy="2934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914F41-B2EC-43FD-8ABC-F5852F04A992}"/>
              </a:ext>
            </a:extLst>
          </p:cNvPr>
          <p:cNvSpPr txBox="1"/>
          <p:nvPr/>
        </p:nvSpPr>
        <p:spPr>
          <a:xfrm>
            <a:off x="3320716" y="2324816"/>
            <a:ext cx="90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(Week)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89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3B353B-4EE2-42E5-B699-1F87EA5F0ABE}"/>
              </a:ext>
            </a:extLst>
          </p:cNvPr>
          <p:cNvSpPr txBox="1"/>
          <p:nvPr/>
        </p:nvSpPr>
        <p:spPr>
          <a:xfrm>
            <a:off x="4347951" y="1127436"/>
            <a:ext cx="3733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Thank you</a:t>
            </a:r>
            <a:endParaRPr lang="ko-KR" altLang="en-US" sz="54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45E89-6EF8-40D9-B585-0691D10DD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18" y="2819231"/>
            <a:ext cx="1513364" cy="12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7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0D68B4-1495-4C60-B701-B61B6B2B0E65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Contents 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3316318-1528-4306-9670-E80B4340F504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094494-7C6B-454F-BF7F-5221AE494098}"/>
              </a:ext>
            </a:extLst>
          </p:cNvPr>
          <p:cNvSpPr/>
          <p:nvPr/>
        </p:nvSpPr>
        <p:spPr>
          <a:xfrm>
            <a:off x="2337396" y="2501810"/>
            <a:ext cx="1947629" cy="3219828"/>
          </a:xfrm>
          <a:prstGeom prst="rect">
            <a:avLst/>
          </a:prstGeom>
          <a:solidFill>
            <a:srgbClr val="749D7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Background</a:t>
            </a: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2A9644-11FA-48CC-90A5-1F1861507A46}"/>
              </a:ext>
            </a:extLst>
          </p:cNvPr>
          <p:cNvSpPr/>
          <p:nvPr/>
        </p:nvSpPr>
        <p:spPr>
          <a:xfrm>
            <a:off x="4285025" y="2501810"/>
            <a:ext cx="1947629" cy="3219828"/>
          </a:xfrm>
          <a:prstGeom prst="rect">
            <a:avLst/>
          </a:prstGeom>
          <a:solidFill>
            <a:srgbClr val="749D7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</a:t>
            </a:r>
          </a:p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statement</a:t>
            </a: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79A9C9-323A-4952-9DDD-A4BE86A4958B}"/>
              </a:ext>
            </a:extLst>
          </p:cNvPr>
          <p:cNvSpPr/>
          <p:nvPr/>
        </p:nvSpPr>
        <p:spPr>
          <a:xfrm>
            <a:off x="6231058" y="2501810"/>
            <a:ext cx="1947629" cy="3219828"/>
          </a:xfrm>
          <a:prstGeom prst="rect">
            <a:avLst/>
          </a:prstGeom>
          <a:solidFill>
            <a:srgbClr val="749D7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Proposed</a:t>
            </a:r>
          </a:p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approach</a:t>
            </a: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85741E-D62F-4DBD-A536-66DFA7946F11}"/>
              </a:ext>
            </a:extLst>
          </p:cNvPr>
          <p:cNvSpPr/>
          <p:nvPr/>
        </p:nvSpPr>
        <p:spPr>
          <a:xfrm>
            <a:off x="8178687" y="2501810"/>
            <a:ext cx="1947629" cy="3219828"/>
          </a:xfrm>
          <a:prstGeom prst="rect">
            <a:avLst/>
          </a:prstGeom>
          <a:solidFill>
            <a:srgbClr val="749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Planning with</a:t>
            </a:r>
          </a:p>
          <a:p>
            <a:pPr algn="ctr"/>
            <a:r>
              <a:rPr lang="en-US" altLang="ko-KR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 assignment</a:t>
            </a: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b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333B5D-745D-48B8-B9AC-B9D07E0BA6F7}"/>
              </a:ext>
            </a:extLst>
          </p:cNvPr>
          <p:cNvSpPr/>
          <p:nvPr/>
        </p:nvSpPr>
        <p:spPr>
          <a:xfrm>
            <a:off x="3099409" y="2218598"/>
            <a:ext cx="472486" cy="474807"/>
          </a:xfrm>
          <a:prstGeom prst="ellipse">
            <a:avLst/>
          </a:prstGeom>
          <a:solidFill>
            <a:srgbClr val="E0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774D201-93E0-435A-898A-D0166C47D5EE}"/>
              </a:ext>
            </a:extLst>
          </p:cNvPr>
          <p:cNvSpPr/>
          <p:nvPr/>
        </p:nvSpPr>
        <p:spPr>
          <a:xfrm>
            <a:off x="5045442" y="2218598"/>
            <a:ext cx="472486" cy="474807"/>
          </a:xfrm>
          <a:prstGeom prst="ellipse">
            <a:avLst/>
          </a:prstGeom>
          <a:solidFill>
            <a:srgbClr val="E0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0BE6BD-3CC3-4C5C-82BA-5BCF713D105D}"/>
              </a:ext>
            </a:extLst>
          </p:cNvPr>
          <p:cNvSpPr/>
          <p:nvPr/>
        </p:nvSpPr>
        <p:spPr>
          <a:xfrm>
            <a:off x="6964834" y="2218598"/>
            <a:ext cx="472486" cy="474807"/>
          </a:xfrm>
          <a:prstGeom prst="ellipse">
            <a:avLst/>
          </a:prstGeom>
          <a:solidFill>
            <a:srgbClr val="E0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5F06E64-7B76-4F1F-BE37-7C5B4DDE9599}"/>
              </a:ext>
            </a:extLst>
          </p:cNvPr>
          <p:cNvSpPr/>
          <p:nvPr/>
        </p:nvSpPr>
        <p:spPr>
          <a:xfrm>
            <a:off x="8910867" y="2218598"/>
            <a:ext cx="472486" cy="474807"/>
          </a:xfrm>
          <a:prstGeom prst="ellipse">
            <a:avLst/>
          </a:prstGeom>
          <a:solidFill>
            <a:srgbClr val="E0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6E36172-7158-4496-A0D5-F9816F692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56" y="4420602"/>
            <a:ext cx="625729" cy="62572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C49A4C5-57AC-41FE-9B3C-E570A114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77" y="4420602"/>
            <a:ext cx="792709" cy="73008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221C9E8-1B0A-4616-B91F-0CF5DA2F2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55" y="4477832"/>
            <a:ext cx="575263" cy="57526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80FF717-0ECD-407E-9809-40F66D38D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00" y="4334092"/>
            <a:ext cx="739756" cy="8792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6F4606-D81F-4558-9B0C-4F6223CB5E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10" y="510475"/>
            <a:ext cx="1035298" cy="8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3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Background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17" y="510475"/>
            <a:ext cx="1035298" cy="834290"/>
          </a:xfrm>
          <a:prstGeom prst="rect">
            <a:avLst/>
          </a:prstGeom>
        </p:spPr>
      </p:pic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BDA27C08-C7AC-401F-8DB6-597DD49D7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325524"/>
              </p:ext>
            </p:extLst>
          </p:nvPr>
        </p:nvGraphicFramePr>
        <p:xfrm>
          <a:off x="1084155" y="2539999"/>
          <a:ext cx="4711700" cy="3141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7674C589-771E-4FF6-90C6-E91A42D2B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30386"/>
              </p:ext>
            </p:extLst>
          </p:nvPr>
        </p:nvGraphicFramePr>
        <p:xfrm>
          <a:off x="6396147" y="2539999"/>
          <a:ext cx="3955780" cy="2829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637A51FA-3184-409D-A942-CC1701804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405748"/>
              </p:ext>
            </p:extLst>
          </p:nvPr>
        </p:nvGraphicFramePr>
        <p:xfrm>
          <a:off x="2547554" y="2513934"/>
          <a:ext cx="3069474" cy="2977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8017145-20DB-43BE-A5DD-AFF2E539CDB0}"/>
              </a:ext>
            </a:extLst>
          </p:cNvPr>
          <p:cNvSpPr txBox="1"/>
          <p:nvPr/>
        </p:nvSpPr>
        <p:spPr>
          <a:xfrm>
            <a:off x="2583697" y="5681132"/>
            <a:ext cx="303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Drivers Stressed by Parking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5C50A5-76CE-4395-A678-AC303E4B70BB}"/>
              </a:ext>
            </a:extLst>
          </p:cNvPr>
          <p:cNvSpPr txBox="1"/>
          <p:nvPr/>
        </p:nvSpPr>
        <p:spPr>
          <a:xfrm>
            <a:off x="6606469" y="5681132"/>
            <a:ext cx="353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Drivers wasting time on Parking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FCE8E7-3A28-4B81-A752-BB85E6E96476}"/>
              </a:ext>
            </a:extLst>
          </p:cNvPr>
          <p:cNvSpPr txBox="1"/>
          <p:nvPr/>
        </p:nvSpPr>
        <p:spPr>
          <a:xfrm>
            <a:off x="8077200" y="425026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90%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9D25E8-440B-4143-8091-5D1FBE6F2A4F}"/>
              </a:ext>
            </a:extLst>
          </p:cNvPr>
          <p:cNvSpPr txBox="1"/>
          <p:nvPr/>
        </p:nvSpPr>
        <p:spPr>
          <a:xfrm>
            <a:off x="3116916" y="395473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60%</a:t>
            </a:r>
            <a:endParaRPr lang="ko-KR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5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Background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FB32F4-868B-4824-B785-36CF1650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17" y="510475"/>
            <a:ext cx="1035298" cy="8342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8751AF1-F090-4B0B-A64B-D3340EBF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25" y="2755563"/>
            <a:ext cx="4238592" cy="305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7633AB-4E55-452D-B334-46E2E33F0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65" y="2755563"/>
            <a:ext cx="3298575" cy="3060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26ADD-E8F2-427C-B935-14E6DCAB05A1}"/>
              </a:ext>
            </a:extLst>
          </p:cNvPr>
          <p:cNvSpPr txBox="1"/>
          <p:nvPr/>
        </p:nvSpPr>
        <p:spPr>
          <a:xfrm>
            <a:off x="1965010" y="1935386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Related works </a:t>
            </a:r>
            <a:endParaRPr lang="ko-KR" altLang="en-US" sz="2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81C42-4C2E-4D49-BF74-AF4457682D49}"/>
              </a:ext>
            </a:extLst>
          </p:cNvPr>
          <p:cNvSpPr txBox="1"/>
          <p:nvPr/>
        </p:nvSpPr>
        <p:spPr>
          <a:xfrm>
            <a:off x="1654463" y="5883405"/>
            <a:ext cx="444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Smart Parking Management Using UAVs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8067F3-0916-4CED-A85C-46E119D46D4E}"/>
              </a:ext>
            </a:extLst>
          </p:cNvPr>
          <p:cNvSpPr txBox="1"/>
          <p:nvPr/>
        </p:nvSpPr>
        <p:spPr>
          <a:xfrm>
            <a:off x="6404225" y="5879431"/>
            <a:ext cx="431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Parking Space Detection Using YOLOv5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02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0" y="510475"/>
            <a:ext cx="786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Problem statement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BE54181-CE6F-4535-BBB6-3FD614081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174" y="563327"/>
            <a:ext cx="1035298" cy="8342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E5FC35-409A-460F-994D-801383E7B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69" y="2525150"/>
            <a:ext cx="6701374" cy="37695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F591DA-2AC6-4BE9-AA54-95E80ACE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13" y="3180274"/>
            <a:ext cx="3051793" cy="24592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E387BE-B28A-4BCB-8B7D-6871F8D1C5D7}"/>
              </a:ext>
            </a:extLst>
          </p:cNvPr>
          <p:cNvSpPr/>
          <p:nvPr/>
        </p:nvSpPr>
        <p:spPr>
          <a:xfrm>
            <a:off x="9510198" y="4445442"/>
            <a:ext cx="378869" cy="333991"/>
          </a:xfrm>
          <a:prstGeom prst="rect">
            <a:avLst/>
          </a:prstGeom>
          <a:solidFill>
            <a:srgbClr val="EC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EBCF86-C549-4969-A757-B81D0DA47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80631" y="4445442"/>
            <a:ext cx="305594" cy="4404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3DBA2E-7566-4671-8AB3-171451AF2CF1}"/>
              </a:ext>
            </a:extLst>
          </p:cNvPr>
          <p:cNvSpPr txBox="1"/>
          <p:nvPr/>
        </p:nvSpPr>
        <p:spPr>
          <a:xfrm>
            <a:off x="9732779" y="2804845"/>
            <a:ext cx="556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/>
              <a:t>??</a:t>
            </a:r>
            <a:endParaRPr lang="ko-KR" altLang="en-US" sz="3200" b="1"/>
          </a:p>
        </p:txBody>
      </p:sp>
    </p:spTree>
    <p:extLst>
      <p:ext uri="{BB962C8B-B14F-4D97-AF65-F5344CB8AC3E}">
        <p14:creationId xmlns:p14="http://schemas.microsoft.com/office/powerpoint/2010/main" val="48028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Proposed Solution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2A1638C-672E-419C-808A-8CA28F72C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61" y="490149"/>
            <a:ext cx="1035298" cy="834290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25E6BD7C-11F1-4E08-86CA-144A9D01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1" y="1927797"/>
            <a:ext cx="877898" cy="877898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27C51F0A-9F91-47C7-AE88-40A075F93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30" y="2986549"/>
            <a:ext cx="884902" cy="884902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48036FB1-9ACE-42F3-85E8-F61D713D4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85" y="2986549"/>
            <a:ext cx="884902" cy="884902"/>
          </a:xfrm>
          <a:prstGeom prst="rect">
            <a:avLst/>
          </a:prstGeom>
        </p:spPr>
      </p:pic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4391F5AD-B1C6-4A7B-A62F-AA7495486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818" y="2928953"/>
            <a:ext cx="1000094" cy="1000094"/>
          </a:xfrm>
          <a:prstGeom prst="rect">
            <a:avLst/>
          </a:prstGeom>
        </p:spPr>
      </p:pic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234B1071-E105-4020-9375-1EC8BF977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1" y="3949067"/>
            <a:ext cx="877898" cy="877898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025AA61-8218-4D3E-8B04-DAD2387AC3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677779" y="2366746"/>
            <a:ext cx="1661651" cy="106225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25670EC-2982-427C-BA99-3DE0BD1BE8F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1677779" y="3429000"/>
            <a:ext cx="1661651" cy="95901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F8EE291-4232-4663-B716-490210AAABED}"/>
              </a:ext>
            </a:extLst>
          </p:cNvPr>
          <p:cNvSpPr/>
          <p:nvPr/>
        </p:nvSpPr>
        <p:spPr>
          <a:xfrm>
            <a:off x="620810" y="5273274"/>
            <a:ext cx="1651819" cy="776036"/>
          </a:xfrm>
          <a:prstGeom prst="roundRect">
            <a:avLst/>
          </a:prstGeom>
          <a:solidFill>
            <a:srgbClr val="B8D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1. Capture the parking lot in real-time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8110C0E-4B81-458B-9340-E22A8F3D7075}"/>
              </a:ext>
            </a:extLst>
          </p:cNvPr>
          <p:cNvSpPr/>
          <p:nvPr/>
        </p:nvSpPr>
        <p:spPr>
          <a:xfrm>
            <a:off x="2764243" y="5273274"/>
            <a:ext cx="2035276" cy="776037"/>
          </a:xfrm>
          <a:prstGeom prst="roundRect">
            <a:avLst/>
          </a:prstGeom>
          <a:solidFill>
            <a:srgbClr val="B8D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2. Preprocess the image data and send it to trained model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23C37F5-5305-4EF6-A104-205C4D880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116214"/>
              </p:ext>
            </p:extLst>
          </p:nvPr>
        </p:nvGraphicFramePr>
        <p:xfrm>
          <a:off x="5412400" y="2207260"/>
          <a:ext cx="1782918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918">
                  <a:extLst>
                    <a:ext uri="{9D8B030D-6E8A-4147-A177-3AD203B41FA5}">
                      <a16:colId xmlns:a16="http://schemas.microsoft.com/office/drawing/2014/main" val="2962817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Bounding box center 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18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Bounding box center 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68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Bounding box width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76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Bounding box height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60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936840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20AE2A3-D6FA-4AC8-93E1-9EF5A8D5DFD8}"/>
              </a:ext>
            </a:extLst>
          </p:cNvPr>
          <p:cNvCxnSpPr>
            <a:stCxn id="11" idx="3"/>
            <a:endCxn id="19" idx="1"/>
          </p:cNvCxnSpPr>
          <p:nvPr/>
        </p:nvCxnSpPr>
        <p:spPr>
          <a:xfrm>
            <a:off x="4224332" y="3429000"/>
            <a:ext cx="11880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FD37786-5C1F-4042-AD9D-4749530157DB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>
            <a:off x="7195318" y="3429000"/>
            <a:ext cx="9127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3C113CD-56C0-4734-A970-E6B218C4AD3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8992987" y="3429000"/>
            <a:ext cx="1113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8E2A14-5C70-41D8-828B-CE983794A60A}"/>
              </a:ext>
            </a:extLst>
          </p:cNvPr>
          <p:cNvSpPr/>
          <p:nvPr/>
        </p:nvSpPr>
        <p:spPr>
          <a:xfrm>
            <a:off x="5625429" y="5273273"/>
            <a:ext cx="2723535" cy="776037"/>
          </a:xfrm>
          <a:prstGeom prst="roundRect">
            <a:avLst/>
          </a:prstGeom>
          <a:solidFill>
            <a:srgbClr val="B8D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3. Send the predicted bounding boxes information and labels to the database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AA8102-D820-4992-8745-E0CB013A5BFD}"/>
              </a:ext>
            </a:extLst>
          </p:cNvPr>
          <p:cNvSpPr/>
          <p:nvPr/>
        </p:nvSpPr>
        <p:spPr>
          <a:xfrm>
            <a:off x="9174875" y="5273273"/>
            <a:ext cx="2118852" cy="776037"/>
          </a:xfrm>
          <a:prstGeom prst="roundRect">
            <a:avLst/>
          </a:prstGeom>
          <a:solidFill>
            <a:srgbClr val="B8D8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4. Display of Abstracted Results on Mobile Application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77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Proposed Solution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1F5F308-7471-4630-A4AA-E46443B4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75" y="447273"/>
            <a:ext cx="1035298" cy="8342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473B33-869D-4781-A32F-FD9B74333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5" t="52228" r="6669" b="7203"/>
          <a:stretch/>
        </p:blipFill>
        <p:spPr>
          <a:xfrm>
            <a:off x="9435666" y="2813873"/>
            <a:ext cx="1957345" cy="281848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072C2BB-9D4E-4BB0-B75F-6FEE8524AE0C}"/>
              </a:ext>
            </a:extLst>
          </p:cNvPr>
          <p:cNvSpPr/>
          <p:nvPr/>
        </p:nvSpPr>
        <p:spPr>
          <a:xfrm>
            <a:off x="10067563" y="3789924"/>
            <a:ext cx="787400" cy="7245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43C766-33F9-423B-92B5-F3B60B70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13" y="2816437"/>
            <a:ext cx="2862920" cy="214719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D0659D-2D2B-452B-A4A7-933DDE8E5CAB}"/>
              </a:ext>
            </a:extLst>
          </p:cNvPr>
          <p:cNvCxnSpPr>
            <a:cxnSpLocks/>
            <a:stCxn id="3" idx="2"/>
          </p:cNvCxnSpPr>
          <p:nvPr/>
        </p:nvCxnSpPr>
        <p:spPr>
          <a:xfrm flipH="1" flipV="1">
            <a:off x="6306495" y="3263900"/>
            <a:ext cx="3761068" cy="8883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F2AFF0-ABD5-4013-9E5B-D2D228406DAD}"/>
              </a:ext>
            </a:extLst>
          </p:cNvPr>
          <p:cNvSpPr txBox="1"/>
          <p:nvPr/>
        </p:nvSpPr>
        <p:spPr>
          <a:xfrm>
            <a:off x="7927736" y="3263900"/>
            <a:ext cx="138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Too tight!</a:t>
            </a:r>
            <a:endParaRPr lang="ko-KR" altLang="en-US" sz="2000" b="1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8C4DEB28-A376-4C58-9BE0-1700AFB79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49" y="3789924"/>
            <a:ext cx="877898" cy="877898"/>
          </a:xfrm>
          <a:prstGeom prst="rect">
            <a:avLst/>
          </a:prstGeom>
        </p:spPr>
      </p:pic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C4E86295-A227-483A-9CD4-CA102993F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70" y="3777224"/>
            <a:ext cx="877898" cy="877898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8E3D49FA-AB33-4A34-B37C-252A33E39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88" y="2912026"/>
            <a:ext cx="877898" cy="8778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FF414C-8D8F-4168-8332-46ED4186CCC2}"/>
              </a:ext>
            </a:extLst>
          </p:cNvPr>
          <p:cNvSpPr txBox="1"/>
          <p:nvPr/>
        </p:nvSpPr>
        <p:spPr>
          <a:xfrm>
            <a:off x="1310685" y="4779080"/>
            <a:ext cx="175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Multiple </a:t>
            </a:r>
          </a:p>
          <a:p>
            <a:pPr algn="ctr"/>
            <a:r>
              <a:rPr lang="en-US" altLang="ko-KR" b="1"/>
              <a:t>Camer System</a:t>
            </a:r>
            <a:endParaRPr lang="ko-KR" altLang="en-US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8845C-79C0-4313-81A1-6FAC25D02240}"/>
              </a:ext>
            </a:extLst>
          </p:cNvPr>
          <p:cNvSpPr txBox="1"/>
          <p:nvPr/>
        </p:nvSpPr>
        <p:spPr>
          <a:xfrm>
            <a:off x="5569397" y="5000000"/>
            <a:ext cx="23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Additional Function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50833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Proposed Solution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D61E632-9CE0-4499-ABE5-1014C629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60" y="444036"/>
            <a:ext cx="1035298" cy="8342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C8B486-E94E-45E7-9E6A-6A86AA19F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" b="7330"/>
          <a:stretch/>
        </p:blipFill>
        <p:spPr>
          <a:xfrm>
            <a:off x="5742338" y="1875421"/>
            <a:ext cx="2345933" cy="47340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378E44-36D6-4891-9933-7B631F9722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3"/>
          <a:stretch/>
        </p:blipFill>
        <p:spPr>
          <a:xfrm>
            <a:off x="8354688" y="1875421"/>
            <a:ext cx="2345933" cy="47555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4F73B9-6DB2-4685-B1CF-BAE6B88304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 t="13297" r="18889" b="11561"/>
          <a:stretch/>
        </p:blipFill>
        <p:spPr>
          <a:xfrm rot="5400000">
            <a:off x="1929228" y="2226043"/>
            <a:ext cx="2211350" cy="30870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838D83-8FC3-4889-9950-D2F8571C751B}"/>
              </a:ext>
            </a:extLst>
          </p:cNvPr>
          <p:cNvSpPr txBox="1"/>
          <p:nvPr/>
        </p:nvSpPr>
        <p:spPr>
          <a:xfrm>
            <a:off x="2262008" y="4982547"/>
            <a:ext cx="184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Get permission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9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95E80-7A93-4A29-B37C-EFB4E2DB2C02}"/>
              </a:ext>
            </a:extLst>
          </p:cNvPr>
          <p:cNvSpPr txBox="1"/>
          <p:nvPr/>
        </p:nvSpPr>
        <p:spPr>
          <a:xfrm>
            <a:off x="707771" y="510475"/>
            <a:ext cx="49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Proposed Solution</a:t>
            </a:r>
            <a:endParaRPr lang="ko-KR" altLang="en-US" sz="4000" b="1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4F1FCA-7A00-4C78-B1B3-69A276A139C9}"/>
              </a:ext>
            </a:extLst>
          </p:cNvPr>
          <p:cNvCxnSpPr>
            <a:cxnSpLocks/>
          </p:cNvCxnSpPr>
          <p:nvPr/>
        </p:nvCxnSpPr>
        <p:spPr>
          <a:xfrm>
            <a:off x="405203" y="1576873"/>
            <a:ext cx="10423650" cy="0"/>
          </a:xfrm>
          <a:prstGeom prst="line">
            <a:avLst/>
          </a:prstGeom>
          <a:ln w="31750">
            <a:solidFill>
              <a:srgbClr val="749D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D61E632-9CE0-4499-ABE5-1014C629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60" y="444036"/>
            <a:ext cx="1035298" cy="8342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D6172B-DF8C-4B0F-816C-453EEAA0A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490482"/>
            <a:ext cx="2046065" cy="10865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35B97A-49EE-44B2-AF48-CE14EFF2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32" y="2413591"/>
            <a:ext cx="1428736" cy="14398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B0B76B-2FBF-49FF-AAC7-9294396E1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171" y="2264121"/>
            <a:ext cx="1349538" cy="16621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1A5C43-C588-4A28-9DD2-25A830320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56" y="4690207"/>
            <a:ext cx="3438072" cy="11818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65ED86-54C6-4013-A74E-43B77E9F4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74" y="4940904"/>
            <a:ext cx="2743200" cy="6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03653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C05F976D-09BC-4896-A941-453C381BA2E6}" vid="{A495C4A4-4338-4089-BF5C-A2276137C1C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B1DF96261B09D4D96EC9C8D6E692A2C" ma:contentTypeVersion="0" ma:contentTypeDescription="새 문서를 만듭니다." ma:contentTypeScope="" ma:versionID="565c94a45a19682184ec3fd3fd11d1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429db2465d64194e2c9832b347792c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0AB50E-E252-4979-98F9-A553B0F129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77D60BA-6549-4F57-B9A9-549E33803A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4B0A9C-3E16-40DC-8ACE-D6C53DBC6535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461</TotalTime>
  <Words>172</Words>
  <Application>Microsoft Office PowerPoint</Application>
  <PresentationFormat>와이드스크린</PresentationFormat>
  <Paragraphs>65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나눔바른고딕</vt:lpstr>
      <vt:lpstr>나눔바른고딕OTF Light</vt:lpstr>
      <vt:lpstr>맑은 고딕</vt:lpstr>
      <vt:lpstr>배달의민족 한나체 Pro OTF</vt:lpstr>
      <vt:lpstr>Arial</vt:lpstr>
      <vt:lpstr>테마1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스푼메이트</dc:title>
  <dc:creator>김세헌</dc:creator>
  <cp:lastModifiedBy>김세헌</cp:lastModifiedBy>
  <cp:revision>32</cp:revision>
  <dcterms:created xsi:type="dcterms:W3CDTF">2024-06-01T03:02:11Z</dcterms:created>
  <dcterms:modified xsi:type="dcterms:W3CDTF">2024-09-30T14:32:25Z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0x0101009B1DF96261B09D4D96EC9C8D6E692A2C</vt:lpwstr>
  </property>
</Properties>
</file>